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7" r:id="rId4"/>
    <p:sldId id="258" r:id="rId5"/>
    <p:sldId id="259" r:id="rId6"/>
    <p:sldId id="271" r:id="rId7"/>
    <p:sldId id="260" r:id="rId8"/>
    <p:sldId id="261" r:id="rId9"/>
    <p:sldId id="280" r:id="rId10"/>
    <p:sldId id="262" r:id="rId11"/>
    <p:sldId id="272" r:id="rId12"/>
    <p:sldId id="263" r:id="rId13"/>
    <p:sldId id="265" r:id="rId14"/>
    <p:sldId id="276" r:id="rId15"/>
    <p:sldId id="277" r:id="rId16"/>
    <p:sldId id="267" r:id="rId17"/>
    <p:sldId id="278" r:id="rId18"/>
    <p:sldId id="270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4478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ru-RU" dirty="0"/>
              <a:t> Значај струковне сестре у тимском раду у психијатрији.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1"/>
            <a:ext cx="7848600" cy="1600199"/>
          </a:xfrm>
        </p:spPr>
        <p:txBody>
          <a:bodyPr/>
          <a:lstStyle/>
          <a:p>
            <a:r>
              <a:rPr lang="sr-Cyrl-RS" dirty="0"/>
              <a:t>Историјски развој психијатрије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Основне струковне студије</a:t>
            </a:r>
          </a:p>
          <a:p>
            <a:pPr algn="ctr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Психијатрија са негом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5181600"/>
            <a:ext cx="3105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dirty="0"/>
              <a:t>проф. др Мирјана Јовановић</a:t>
            </a:r>
          </a:p>
          <a:p>
            <a:pPr algn="ctr"/>
            <a:r>
              <a:rPr lang="sr-Cyrl-RS" dirty="0"/>
              <a:t>др  Милена Стојковић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Дијагностичка психијатрија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Дефинише ментални поремећај на основу присуства ,,очигледних” симптома, који су директни индикатори менталног поремећаја и </a:t>
            </a:r>
          </a:p>
          <a:p>
            <a:pPr>
              <a:buFont typeface="Wingdings" pitchFamily="2" charset="2"/>
              <a:buChar char="v"/>
            </a:pPr>
            <a:r>
              <a:rPr lang="sr-Cyrl-RS" dirty="0"/>
              <a:t>Значај придаје узрочним факторима  за настанак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en-US" b="1" dirty="0"/>
              <a:t>XX </a:t>
            </a:r>
            <a:r>
              <a:rPr lang="sr-Cyrl-RS" b="1" dirty="0"/>
              <a:t>век - Психијатрија је реорганизована од дисциплине у којој су дијагнозе имале маргиналну улогу, до оне у којој су постале основа њене специјалности.</a:t>
            </a:r>
          </a:p>
          <a:p>
            <a:pPr>
              <a:buFont typeface="Wingdings" pitchFamily="2" charset="2"/>
              <a:buChar char="v"/>
            </a:pPr>
            <a:endParaRPr lang="vi-VN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Занима се за узрочне факторе њиховог настанка </a:t>
            </a:r>
          </a:p>
          <a:p>
            <a:pPr>
              <a:buFont typeface="Wingdings" pitchFamily="2" charset="2"/>
              <a:buChar char="v"/>
            </a:pPr>
            <a:r>
              <a:rPr lang="sr-Cyrl-RS" dirty="0"/>
              <a:t>Ментални поремећаји  се могу детектовати на основу објективних критеријума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Узрочници поремећаја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Примарни узрочници поремећаја су мождане дисфункције, пре него дисфункционално детињство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Третман: Проналажење најбољег медикамнта за отклањање симптома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Развој нових класификационих система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57200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sr-Cyrl-RS" b="1" dirty="0"/>
              <a:t>Наглашавање значаја поузданости дијагнозе од стране психијатара</a:t>
            </a:r>
          </a:p>
          <a:p>
            <a:pPr marL="514350" indent="-514350">
              <a:buFont typeface="Wingdings" pitchFamily="2" charset="2"/>
              <a:buChar char="v"/>
            </a:pPr>
            <a:endParaRPr lang="sr-Cyrl-RS" b="1" dirty="0"/>
          </a:p>
          <a:p>
            <a:pPr marL="514350" indent="-514350">
              <a:buFont typeface="Wingdings" pitchFamily="2" charset="2"/>
              <a:buChar char="v"/>
            </a:pPr>
            <a:r>
              <a:rPr lang="sr-Cyrl-RS" b="1" dirty="0"/>
              <a:t>Развој новиј класификационих система и пораст нових нозолошких категорија</a:t>
            </a:r>
          </a:p>
          <a:p>
            <a:pPr marL="514350" indent="-514350">
              <a:buFont typeface="Wingdings" pitchFamily="2" charset="2"/>
              <a:buChar char="v"/>
            </a:pPr>
            <a:endParaRPr lang="sr-Cyrl-RS" b="1" dirty="0"/>
          </a:p>
          <a:p>
            <a:pPr marL="514350" indent="-514350">
              <a:buFont typeface="Wingdings" pitchFamily="2" charset="2"/>
              <a:buChar char="v"/>
            </a:pPr>
            <a:r>
              <a:rPr lang="vi-VN" dirty="0"/>
              <a:t>DSM-III, DSM-III-R, DSM-IV</a:t>
            </a:r>
            <a:r>
              <a:rPr lang="de-DE" dirty="0"/>
              <a:t>,</a:t>
            </a:r>
            <a:r>
              <a:rPr lang="vi-VN" dirty="0"/>
              <a:t> DSM-IV-R</a:t>
            </a:r>
            <a:r>
              <a:rPr lang="de-DE" dirty="0"/>
              <a:t> 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DSM-V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v"/>
            </a:pPr>
            <a:endParaRPr lang="sr-Cyrl-RS" dirty="0"/>
          </a:p>
          <a:p>
            <a:pPr marL="514350" indent="-514350">
              <a:buFont typeface="Wingdings" pitchFamily="2" charset="2"/>
              <a:buChar char="v"/>
            </a:pPr>
            <a:r>
              <a:rPr lang="sr-Cyrl-RS" dirty="0"/>
              <a:t>Успостављање фиксираних и међусобно одвојених ентитета болести</a:t>
            </a:r>
          </a:p>
          <a:p>
            <a:pPr marL="514350" indent="-514350">
              <a:buFont typeface="Wingdings" pitchFamily="2" charset="2"/>
              <a:buChar char="v"/>
            </a:pPr>
            <a:endParaRPr lang="vi-V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Значај струковне сестре у тимском раду у психијатрији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76400"/>
            <a:ext cx="78486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Едукована струковна медицинска сестра је равноправан члан специјализованог мултидисциплинарног тима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Она је терапеут, саветник и едукатор, сарадник са другим ментално-здравственим професионалцима, администратор  и истраживач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Улога сестре при пријему пацијента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/>
              <a:t>Прва се сусреће са пацијентом и игра кључну улогу у тријажи пацијената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Битно је: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Поздравити  пацијента и родбину на топао и емпатски начин,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Урадити брзу визуелну процену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Документовати своју процену и пренесе осталим члановима тима.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Дати дређене смернице и савете породици и пацијенту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Етичност и поштовање права пацијената са менталним сметњама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/>
              <a:t>Потреба о бризи од стране струковних медицинских сестара је универзална.</a:t>
            </a:r>
          </a:p>
          <a:p>
            <a:endParaRPr lang="sr-Cyrl-RS" dirty="0"/>
          </a:p>
          <a:p>
            <a:r>
              <a:rPr lang="sr-Cyrl-RS" dirty="0"/>
              <a:t>Саставни део сестринства је поштовање људских права, укључујући право на живот, право на достојанство и да људи буду третирани са поштовањем</a:t>
            </a:r>
            <a:r>
              <a:rPr lang="vi-VN" dirty="0"/>
              <a:t>. 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Сестринска брига нема ограничења у односу на пол, боју коже, религију, националност.</a:t>
            </a:r>
          </a:p>
          <a:p>
            <a:endParaRPr lang="sr-Cyrl-RS" dirty="0"/>
          </a:p>
          <a:p>
            <a:r>
              <a:rPr lang="sr-Cyrl-RS" dirty="0"/>
              <a:t>Струковна сестра има улогу у пружању ментално-здравствене услуге појединцу, породици и заједници.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Струковна медицинска сестра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50291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2000" dirty="0"/>
              <a:t>Богат извор информација</a:t>
            </a:r>
          </a:p>
          <a:p>
            <a:pPr>
              <a:buFont typeface="Wingdings" pitchFamily="2" charset="2"/>
              <a:buChar char="v"/>
            </a:pPr>
            <a:endParaRPr lang="sr-Cyrl-RS" sz="2000" dirty="0"/>
          </a:p>
          <a:p>
            <a:pPr>
              <a:buFont typeface="Wingdings" pitchFamily="2" charset="2"/>
              <a:buChar char="v"/>
            </a:pPr>
            <a:r>
              <a:rPr lang="sr-Cyrl-RS" sz="2000" dirty="0"/>
              <a:t>Поред уобичајних послва стара се и о спровођењу програма рехабилитације док је пацијент на одељењу </a:t>
            </a:r>
          </a:p>
          <a:p>
            <a:pPr>
              <a:buFont typeface="Wingdings" pitchFamily="2" charset="2"/>
              <a:buChar char="v"/>
            </a:pPr>
            <a:endParaRPr lang="sr-Cyrl-RS" sz="2000" dirty="0"/>
          </a:p>
          <a:p>
            <a:pPr>
              <a:buFont typeface="Wingdings" pitchFamily="2" charset="2"/>
              <a:buChar char="v"/>
            </a:pPr>
            <a:r>
              <a:rPr lang="sr-Cyrl-RS" sz="2000" dirty="0"/>
              <a:t>Активно учествује у социјално-психијатријском праћењу пацијента на ванболничком нивоу лечења и третмана</a:t>
            </a:r>
            <a:r>
              <a:rPr lang="en-US" sz="2000" dirty="0"/>
              <a:t>.</a:t>
            </a:r>
            <a:endParaRPr lang="sr-Cyrl-RS" sz="2000" dirty="0"/>
          </a:p>
          <a:p>
            <a:pPr>
              <a:buFont typeface="Wingdings" pitchFamily="2" charset="2"/>
              <a:buChar char="v"/>
            </a:pPr>
            <a:endParaRPr lang="sr-Cyrl-RS" sz="2000" dirty="0"/>
          </a:p>
          <a:p>
            <a:pPr>
              <a:buFont typeface="Wingdings" pitchFamily="2" charset="2"/>
              <a:buChar char="v"/>
            </a:pPr>
            <a:r>
              <a:rPr lang="sr-Cyrl-RS" sz="2000" dirty="0"/>
              <a:t>Обавља кућну негу и патронажу болесника на кућном лечењу</a:t>
            </a:r>
            <a:br>
              <a:rPr lang="en-US" sz="2000" dirty="0"/>
            </a:br>
            <a:endParaRPr lang="en-US" sz="2000" dirty="0"/>
          </a:p>
          <a:p>
            <a:pPr>
              <a:buFont typeface="Wingdings" pitchFamily="2" charset="2"/>
              <a:buChar char="v"/>
            </a:pPr>
            <a:r>
              <a:rPr lang="sr-Cyrl-RS" sz="2000" dirty="0"/>
              <a:t>Нега и подршка повећава пацијентово осећање одговорноси у односу на друштво и обавезу да оздрави и поново постане користан члан своје друштвене заједнице</a:t>
            </a:r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Етика струковне сестре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057400"/>
            <a:ext cx="8001000" cy="3962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/>
              <a:t>а</a:t>
            </a:r>
            <a:r>
              <a:rPr lang="en-US" dirty="0"/>
              <a:t>) </a:t>
            </a:r>
            <a:r>
              <a:rPr lang="sr-Cyrl-RS" dirty="0"/>
              <a:t>Медицинске сестре и људи</a:t>
            </a:r>
          </a:p>
          <a:p>
            <a:pPr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sr-Cyrl-RS" dirty="0"/>
              <a:t>б) Медицинске сестре и пракса</a:t>
            </a:r>
          </a:p>
          <a:p>
            <a:pPr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sr-Cyrl-RS" dirty="0"/>
              <a:t>в</a:t>
            </a:r>
            <a:r>
              <a:rPr lang="en-US" dirty="0"/>
              <a:t>) </a:t>
            </a:r>
            <a:r>
              <a:rPr lang="sr-Cyrl-RS" dirty="0"/>
              <a:t>Медицинске сестре и професија</a:t>
            </a:r>
          </a:p>
          <a:p>
            <a:pPr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sr-Cyrl-RS" dirty="0"/>
              <a:t>г</a:t>
            </a:r>
            <a:r>
              <a:rPr lang="en-US" dirty="0"/>
              <a:t>) </a:t>
            </a:r>
            <a:r>
              <a:rPr lang="sr-Cyrl-RS" dirty="0"/>
              <a:t>Медицинске сестре и сарадници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Психијатријски тим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RS" dirty="0"/>
              <a:t>Психијатријски тим састоји се од чланова који се узајамно поштују и као стручњаци и као личности</a:t>
            </a:r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RS" dirty="0"/>
              <a:t>Динамика тима – функција састава, величине и односа</a:t>
            </a:r>
            <a:r>
              <a:rPr lang="en-US" dirty="0"/>
              <a:t>. </a:t>
            </a:r>
            <a:endParaRPr lang="sr-Cyrl-RS" dirty="0"/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Аутократска атмосфера чини комуникацију слабом и појачава ривалство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“</a:t>
            </a:r>
            <a:r>
              <a:rPr lang="de-DE" dirty="0">
                <a:latin typeface="Cambria" pitchFamily="18" charset="0"/>
                <a:ea typeface="Cambria" pitchFamily="18" charset="0"/>
              </a:rPr>
              <a:t>L</a:t>
            </a:r>
            <a:r>
              <a:rPr lang="en-US" dirty="0" err="1">
                <a:latin typeface="Cambria" pitchFamily="18" charset="0"/>
                <a:ea typeface="Cambria" pitchFamily="18" charset="0"/>
              </a:rPr>
              <a:t>aisser</a:t>
            </a:r>
            <a:r>
              <a:rPr lang="en-US" dirty="0">
                <a:latin typeface="Cambria" pitchFamily="18" charset="0"/>
                <a:ea typeface="Cambria" pitchFamily="18" charset="0"/>
              </a:rPr>
              <a:t> faire</a:t>
            </a:r>
            <a:r>
              <a:rPr lang="en-US" dirty="0"/>
              <a:t>" </a:t>
            </a:r>
            <a:r>
              <a:rPr lang="sr-Cyrl-RS" dirty="0"/>
              <a:t>– где нема вође; тим је конфузан и неефикасан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Демократстка клима омогућава интензивирање комуникације, чини тим кохезивним и ефикаснијим.</a:t>
            </a: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Хвала на пажњи!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Схватање етиологије менталних поремећаја - пренаучна 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057400"/>
            <a:ext cx="8686800" cy="4068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sr-Cyrl-CS" dirty="0"/>
              <a:t>Вавилонци и Египћани - демонистичко схватање,  када се лечењем баве чаробњаци, врачеви и свештеници</a:t>
            </a:r>
          </a:p>
          <a:p>
            <a:pPr>
              <a:buFont typeface="Wingdings" pitchFamily="2" charset="2"/>
              <a:buChar char="v"/>
              <a:defRPr/>
            </a:pPr>
            <a:endParaRPr lang="sr-Cyrl-CS" dirty="0"/>
          </a:p>
          <a:p>
            <a:pPr>
              <a:buFont typeface="Wingdings" pitchFamily="2" charset="2"/>
              <a:buChar char="v"/>
              <a:defRPr/>
            </a:pPr>
            <a:r>
              <a:rPr lang="sr-Cyrl-CS" dirty="0"/>
              <a:t>Стари Грци - дејство снажне туге, утицај јаког афекта жалости, излив жучи у организму, "шетање" материце по телу итд. </a:t>
            </a:r>
            <a:endParaRPr lang="en-US" dirty="0"/>
          </a:p>
          <a:p>
            <a:pPr>
              <a:buFont typeface="Wingdings" pitchFamily="2" charset="2"/>
              <a:buChar char="v"/>
              <a:defRPr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Периоди у развоју психијатрије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Период ,,азилске”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Период динамске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Период дијагностичке психијатрије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,,Азилска” психијатрија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4114800" cy="53340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Крај </a:t>
            </a:r>
            <a:r>
              <a:rPr lang="en-US" dirty="0"/>
              <a:t>XVII</a:t>
            </a:r>
            <a:r>
              <a:rPr lang="sr-Cyrl-RS" dirty="0"/>
              <a:t> у Европи и почетак </a:t>
            </a:r>
            <a:r>
              <a:rPr lang="en-US" dirty="0"/>
              <a:t>XIX</a:t>
            </a:r>
            <a:r>
              <a:rPr lang="sr-Cyrl-RS" dirty="0"/>
              <a:t> века у Америци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Емил Крепелин означио да постоје две велике дијагностичке категрорије:</a:t>
            </a:r>
          </a:p>
          <a:p>
            <a:pPr>
              <a:buFont typeface="Wingdings" pitchFamily="2" charset="2"/>
              <a:buChar char="v"/>
            </a:pPr>
            <a:r>
              <a:rPr lang="en-US" sz="2500" i="1" dirty="0">
                <a:latin typeface="Cambria" pitchFamily="18" charset="0"/>
                <a:ea typeface="Cambria" pitchFamily="18" charset="0"/>
              </a:rPr>
              <a:t>dementia </a:t>
            </a:r>
            <a:r>
              <a:rPr lang="en-US" sz="2500" i="1" dirty="0">
                <a:latin typeface="Cambria" pitchFamily="18" charset="0"/>
                <a:ea typeface="Cambria" pitchFamily="18" charset="0"/>
                <a:cs typeface="Calibri" pitchFamily="34" charset="0"/>
              </a:rPr>
              <a:t>praecox</a:t>
            </a:r>
            <a:r>
              <a:rPr lang="en-US" sz="25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dirty="0"/>
              <a:t>(</a:t>
            </a:r>
            <a:r>
              <a:rPr lang="sr-Cyrl-RS" dirty="0"/>
              <a:t>сада позната као схизофренија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sr-Cyrl-RS" i="1" dirty="0">
                <a:latin typeface="Cambria" pitchFamily="18" charset="0"/>
                <a:ea typeface="Cambria" pitchFamily="18" charset="0"/>
              </a:rPr>
              <a:t>депресија</a:t>
            </a:r>
          </a:p>
          <a:p>
            <a:pPr>
              <a:buNone/>
            </a:pPr>
            <a:endParaRPr lang="sr-Cyrl-RS" i="1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До</a:t>
            </a:r>
            <a:r>
              <a:rPr lang="en-US" dirty="0"/>
              <a:t> XX </a:t>
            </a:r>
            <a:r>
              <a:rPr lang="sr-Cyrl-RS" dirty="0"/>
              <a:t>века етикете менталних болесника биле су резервисане за оне чије је понашање било екстремно чудно, несхватљиво и реметеће по саму особу или околину</a:t>
            </a:r>
            <a:endParaRPr lang="en-US" dirty="0"/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1918. </a:t>
            </a:r>
            <a:r>
              <a:rPr lang="sr-Cyrl-RS" dirty="0"/>
              <a:t>године објављена прва званична психијатријска таксономија менталних поремећаја</a:t>
            </a:r>
          </a:p>
          <a:p>
            <a:pPr>
              <a:buFont typeface="Wingdings" pitchFamily="2" charset="2"/>
              <a:buChar char="v"/>
            </a:pPr>
            <a:r>
              <a:rPr lang="sr-Cyrl-RS" dirty="0"/>
              <a:t>Бројала свега </a:t>
            </a:r>
            <a:r>
              <a:rPr lang="en-US" dirty="0"/>
              <a:t>22-e </a:t>
            </a:r>
            <a:r>
              <a:rPr lang="sr-Cyrl-RS" dirty="0"/>
              <a:t>категорије</a:t>
            </a:r>
            <a:r>
              <a:rPr lang="en-US" dirty="0"/>
              <a:t>, </a:t>
            </a:r>
            <a:r>
              <a:rPr lang="sr-Cyrl-RS" dirty="0"/>
              <a:t>од чега је 21-а представљала различите манифестације психотичних поремећаја</a:t>
            </a:r>
            <a:r>
              <a:rPr lang="de-DE" dirty="0"/>
              <a:t>, </a:t>
            </a:r>
            <a:r>
              <a:rPr lang="sr-Cyrl-RS" dirty="0">
                <a:latin typeface="Cambria" pitchFamily="18" charset="0"/>
                <a:ea typeface="Cambria" pitchFamily="18" charset="0"/>
              </a:rPr>
              <a:t>а једна је </a:t>
            </a:r>
            <a:r>
              <a:rPr lang="sr-Cyrl-RS" dirty="0"/>
              <a:t>укључивала пацијенте који нису били психотични</a:t>
            </a:r>
          </a:p>
        </p:txBody>
      </p:sp>
      <p:pic>
        <p:nvPicPr>
          <p:cNvPr id="5" name="Content Placeholder 4" descr="azil-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80037" y="1666875"/>
            <a:ext cx="2857500" cy="4133850"/>
          </a:xfrm>
        </p:spPr>
      </p:pic>
      <p:sp>
        <p:nvSpPr>
          <p:cNvPr id="6" name="Rectangle 5"/>
          <p:cNvSpPr/>
          <p:nvPr/>
        </p:nvSpPr>
        <p:spPr>
          <a:xfrm>
            <a:off x="3886200" y="6550223"/>
            <a:ext cx="5257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http://www.psiholjub.com/wp-content/uploads/2016/08/azil-2.jpg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Етиологија и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O</a:t>
            </a:r>
            <a:r>
              <a:rPr lang="sr-Cyrl-RS" dirty="0"/>
              <a:t>слоњени на биологију, психијатри су веровали да симптоми менталне болести потичу од различитих промена на мозгу и нервном систему уопште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Третман: Фармаколошким шоком, различитим облицима аверзивних терапија, лоботомијом, електошоком.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Фотографије азила који су радили у </a:t>
            </a:r>
            <a:r>
              <a:rPr lang="de-DE" dirty="0"/>
              <a:t>XIX </a:t>
            </a:r>
            <a:r>
              <a:rPr lang="sr-Cyrl-RS" dirty="0"/>
              <a:t>веку у Америци</a:t>
            </a:r>
            <a:endParaRPr lang="en-US" dirty="0"/>
          </a:p>
        </p:txBody>
      </p:sp>
      <p:pic>
        <p:nvPicPr>
          <p:cNvPr id="5" name="Content Placeholder 4" descr="azil-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1752600"/>
            <a:ext cx="4287033" cy="2819400"/>
          </a:xfrm>
        </p:spPr>
      </p:pic>
      <p:pic>
        <p:nvPicPr>
          <p:cNvPr id="6" name="Content Placeholder 5" descr="azil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33950" y="2492757"/>
            <a:ext cx="3749675" cy="2482086"/>
          </a:xfrm>
        </p:spPr>
      </p:pic>
      <p:sp>
        <p:nvSpPr>
          <p:cNvPr id="7" name="Rectangle 6"/>
          <p:cNvSpPr/>
          <p:nvPr/>
        </p:nvSpPr>
        <p:spPr>
          <a:xfrm>
            <a:off x="4800600" y="6324601"/>
            <a:ext cx="434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http://www.psiholjub.com/wp-content/uploads/2016/08/azil.jpg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6581001"/>
            <a:ext cx="449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http://www.psiholjub.com/wp-content/uploads/2016/08/azil-4.jpg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Динамска психијатрија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Крај</a:t>
            </a:r>
            <a:r>
              <a:rPr lang="vi-VN" dirty="0"/>
              <a:t> XIX </a:t>
            </a:r>
            <a:r>
              <a:rPr lang="sr-Cyrl-RS" dirty="0"/>
              <a:t>века</a:t>
            </a:r>
          </a:p>
          <a:p>
            <a:pPr>
              <a:buFont typeface="Wingdings" pitchFamily="2" charset="2"/>
              <a:buChar char="v"/>
            </a:pPr>
            <a:r>
              <a:rPr lang="vi-VN" dirty="0"/>
              <a:t> </a:t>
            </a:r>
            <a:r>
              <a:rPr lang="sr-Cyrl-RS" b="1" dirty="0"/>
              <a:t>С</a:t>
            </a:r>
            <a:r>
              <a:rPr lang="vi-VN" b="1" dirty="0"/>
              <a:t>. </a:t>
            </a:r>
            <a:r>
              <a:rPr lang="sr-Cyrl-RS" b="1" dirty="0"/>
              <a:t>Фројд</a:t>
            </a:r>
            <a:r>
              <a:rPr lang="vi-VN" b="1" dirty="0"/>
              <a:t> </a:t>
            </a:r>
            <a:r>
              <a:rPr lang="sr-Cyrl-RS" dirty="0"/>
              <a:t>унео је револуцију у тумачење природе менталног поремећаја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Творац психоанализе 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Базични прицип динамске класификације био је да повеже неуротично са нормалним понашањем и да класификује оба као варијанте заједничког развојног процеса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Отварање великог броја клиника</a:t>
            </a:r>
          </a:p>
          <a:p>
            <a:pPr>
              <a:buFont typeface="Wingdings" pitchFamily="2" charset="2"/>
              <a:buChar char="v"/>
            </a:pPr>
            <a:endParaRPr lang="vi-VN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6" name="Content Placeholder 5" descr="Sigmund_Freud_LIF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184203" y="1447800"/>
            <a:ext cx="3249168" cy="4572000"/>
          </a:xfrm>
        </p:spPr>
      </p:pic>
      <p:sp>
        <p:nvSpPr>
          <p:cNvPr id="5" name="Rectangle 4"/>
          <p:cNvSpPr/>
          <p:nvPr/>
        </p:nvSpPr>
        <p:spPr>
          <a:xfrm>
            <a:off x="3657600" y="6581001"/>
            <a:ext cx="54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https://upload.wikimedia.org/wikipedia/commons/1/12/Sigmund_Freud_LIFE.jpg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Интерпретација симптома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Фокус на унутрашњим менталним процесима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Наглашавање значаја психолошког конфликта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Психијатрија трансформисана од дисциплине која се бави ,,лудилом” до дисциплине која се бави нормалошћу и проблемима живљења</a:t>
            </a:r>
            <a:r>
              <a:rPr lang="vi-VN" dirty="0"/>
              <a:t>.</a:t>
            </a:r>
            <a:endParaRPr lang="de-DE" dirty="0"/>
          </a:p>
          <a:p>
            <a:pPr>
              <a:buFont typeface="Wingdings" pitchFamily="2" charset="2"/>
              <a:buChar char="v"/>
            </a:pPr>
            <a:endParaRPr lang="de-DE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Симптоми посматрани као резултат сложене интеракције између несвесне динамике и репресивних процеса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endParaRPr lang="vi-VN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 BHBHQcA30AjIpkEJFoVJxg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2286000"/>
            <a:ext cx="7772400" cy="4365498"/>
          </a:xfrm>
        </p:spPr>
      </p:pic>
      <p:sp>
        <p:nvSpPr>
          <p:cNvPr id="5" name="Rectangle 4"/>
          <p:cNvSpPr/>
          <p:nvPr/>
        </p:nvSpPr>
        <p:spPr>
          <a:xfrm>
            <a:off x="228600" y="838201"/>
            <a:ext cx="86868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sr-Cyrl-RS" sz="2000" dirty="0"/>
              <a:t> Природа третмана налаже да се проблеми индивидуе једино могу отклонити путем интезивне експлорације њених најинтимнијих мисли и осећања у размени са терапеутом</a:t>
            </a:r>
            <a:r>
              <a:rPr lang="vi-VN" sz="2000" dirty="0"/>
              <a:t> </a:t>
            </a:r>
            <a:endParaRPr lang="sr-Cyrl-R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702</TotalTime>
  <Words>860</Words>
  <Application>Microsoft Office PowerPoint</Application>
  <PresentationFormat>On-screen Show (4:3)</PresentationFormat>
  <Paragraphs>124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Equity</vt:lpstr>
      <vt:lpstr>Историјски развој психијатрије</vt:lpstr>
      <vt:lpstr>Схватање етиологије менталних поремећаја - пренаучна ера</vt:lpstr>
      <vt:lpstr>Периоди у развоју психијатрије</vt:lpstr>
      <vt:lpstr>,,Азилска” психијатрија</vt:lpstr>
      <vt:lpstr>Етиологија и третман</vt:lpstr>
      <vt:lpstr>Фотографије азила који су радили у XIX веку у Америци</vt:lpstr>
      <vt:lpstr>Динамска психијатрија</vt:lpstr>
      <vt:lpstr>Интерпретација симптома</vt:lpstr>
      <vt:lpstr>PowerPoint Presentation</vt:lpstr>
      <vt:lpstr>Дијагностичка психијатрија</vt:lpstr>
      <vt:lpstr>Узрочници поремећаја</vt:lpstr>
      <vt:lpstr>Развој нових класификационих система</vt:lpstr>
      <vt:lpstr>Значај струковне сестре у тимском раду у психијатрији</vt:lpstr>
      <vt:lpstr>Улога сестре при пријему пацијента</vt:lpstr>
      <vt:lpstr>Етичност и поштовање права пацијената са менталним сметњама</vt:lpstr>
      <vt:lpstr>Струковна медицинска сестра</vt:lpstr>
      <vt:lpstr>Етика струковне сестре</vt:lpstr>
      <vt:lpstr>Психијатријски тим</vt:lpstr>
      <vt:lpstr>Хвала на пажњи!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Историјски развој психијатрије</dc:title>
  <dc:creator>Milena</dc:creator>
  <cp:lastModifiedBy>nmuric91@gmail.com</cp:lastModifiedBy>
  <cp:revision>51</cp:revision>
  <dcterms:created xsi:type="dcterms:W3CDTF">2006-08-16T00:00:00Z</dcterms:created>
  <dcterms:modified xsi:type="dcterms:W3CDTF">2020-10-01T14:57:56Z</dcterms:modified>
</cp:coreProperties>
</file>